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300" r:id="rId4"/>
    <p:sldId id="299" r:id="rId5"/>
    <p:sldId id="301" r:id="rId6"/>
    <p:sldId id="302" r:id="rId7"/>
    <p:sldId id="303" r:id="rId8"/>
    <p:sldId id="268" r:id="rId9"/>
    <p:sldId id="278" r:id="rId10"/>
    <p:sldId id="279" r:id="rId11"/>
    <p:sldId id="281" r:id="rId12"/>
    <p:sldId id="283" r:id="rId13"/>
    <p:sldId id="287" r:id="rId14"/>
    <p:sldId id="282" r:id="rId15"/>
    <p:sldId id="284" r:id="rId16"/>
    <p:sldId id="286" r:id="rId17"/>
    <p:sldId id="261" r:id="rId18"/>
    <p:sldId id="292" r:id="rId19"/>
    <p:sldId id="271" r:id="rId20"/>
    <p:sldId id="275" r:id="rId21"/>
    <p:sldId id="276" r:id="rId22"/>
    <p:sldId id="293" r:id="rId23"/>
    <p:sldId id="298" r:id="rId24"/>
    <p:sldId id="305" r:id="rId25"/>
    <p:sldId id="295" r:id="rId26"/>
    <p:sldId id="294" r:id="rId27"/>
    <p:sldId id="297" r:id="rId28"/>
    <p:sldId id="296" r:id="rId29"/>
    <p:sldId id="306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980" y="48"/>
      </p:cViewPr>
      <p:guideLst>
        <p:guide orient="horz" pos="213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-32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D44D3-7CF2-4404-B280-B3670FF49FDB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10916-E1A8-4B4A-9502-E675271106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37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10916-E1A8-4B4A-9502-E675271106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30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10916-E1A8-4B4A-9502-E675271106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7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10916-E1A8-4B4A-9502-E675271106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25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10916-E1A8-4B4A-9502-E675271106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41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10916-E1A8-4B4A-9502-E6752711068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20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E23B-97A2-469C-9247-46349FD96748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6A3E-6F1C-4649-9449-E98489573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9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E23B-97A2-469C-9247-46349FD96748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6A3E-6F1C-4649-9449-E98489573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E23B-97A2-469C-9247-46349FD96748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6A3E-6F1C-4649-9449-E98489573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9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E23B-97A2-469C-9247-46349FD96748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6A3E-6F1C-4649-9449-E98489573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6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E23B-97A2-469C-9247-46349FD96748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6A3E-6F1C-4649-9449-E98489573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80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E23B-97A2-469C-9247-46349FD96748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6A3E-6F1C-4649-9449-E98489573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04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E23B-97A2-469C-9247-46349FD96748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6A3E-6F1C-4649-9449-E98489573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29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E23B-97A2-469C-9247-46349FD96748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6A3E-6F1C-4649-9449-E98489573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43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E23B-97A2-469C-9247-46349FD96748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6A3E-6F1C-4649-9449-E98489573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64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E23B-97A2-469C-9247-46349FD96748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6A3E-6F1C-4649-9449-E98489573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12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E23B-97A2-469C-9247-46349FD96748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F6A3E-6F1C-4649-9449-E98489573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40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2E23B-97A2-469C-9247-46349FD96748}" type="datetimeFigureOut">
              <a:rPr lang="en-US" smtClean="0"/>
              <a:t>2/22/2017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F6A3E-6F1C-4649-9449-E98489573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4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projects/bbma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seqanswers.com/forums/showthread.php?t=58221" TargetMode="External"/><Relationship Id="rId4" Type="http://schemas.openxmlformats.org/officeDocument/2006/relationships/hyperlink" Target="http://jgi.doe.gov/data-and-tools/bbtools/bb-tools-user-guide/usage-guide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8960" y="1912355"/>
            <a:ext cx="8140370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“BB stands for </a:t>
            </a:r>
            <a:r>
              <a:rPr lang="en-US" sz="2400" i="1" dirty="0" err="1"/>
              <a:t>Bestus</a:t>
            </a:r>
            <a:r>
              <a:rPr lang="en-US" sz="2400" i="1" dirty="0"/>
              <a:t> </a:t>
            </a:r>
            <a:r>
              <a:rPr lang="en-US" sz="2400" i="1" dirty="0" err="1"/>
              <a:t>Bioinformaticus</a:t>
            </a:r>
            <a:r>
              <a:rPr lang="en-US" sz="2400" dirty="0"/>
              <a:t>”</a:t>
            </a:r>
          </a:p>
          <a:p>
            <a:r>
              <a:rPr lang="en-US" sz="2400" dirty="0"/>
              <a:t>authored by Brian Bushnell	</a:t>
            </a:r>
          </a:p>
          <a:p>
            <a:r>
              <a:rPr lang="en-US" sz="2400" dirty="0"/>
              <a:t>Released Feb. 19, 2014	</a:t>
            </a:r>
          </a:p>
          <a:p>
            <a:endParaRPr lang="en-US" sz="2400" dirty="0"/>
          </a:p>
          <a:p>
            <a:endParaRPr lang="en-US" sz="2400" dirty="0">
              <a:hlinkClick r:id="rId3"/>
            </a:endParaRPr>
          </a:p>
          <a:p>
            <a:r>
              <a:rPr lang="en-US" sz="2400" dirty="0">
                <a:hlinkClick r:id="rId3"/>
              </a:rPr>
              <a:t>http://sourceforge.net/projects/bbmap/</a:t>
            </a:r>
            <a:endParaRPr lang="en-US" sz="2400" dirty="0"/>
          </a:p>
          <a:p>
            <a:endParaRPr lang="en-US" sz="2400" dirty="0"/>
          </a:p>
          <a:p>
            <a:r>
              <a:rPr lang="en-US" sz="2000" dirty="0">
                <a:hlinkClick r:id="rId4"/>
              </a:rPr>
              <a:t>http://jgi.doe.gov/data-and-tools/bbtools/bb-tools-user-guide/usage-guide/</a:t>
            </a:r>
            <a:endParaRPr lang="en-US" sz="2000" dirty="0"/>
          </a:p>
          <a:p>
            <a:endParaRPr lang="en-US" sz="2000" dirty="0"/>
          </a:p>
          <a:p>
            <a:r>
              <a:rPr lang="en-US" sz="2400" dirty="0">
                <a:hlinkClick r:id="rId5"/>
              </a:rPr>
              <a:t>http://seqanswers.com/forums/showthread.php?t=58221</a:t>
            </a:r>
            <a:endParaRPr lang="en-US" sz="2400" dirty="0"/>
          </a:p>
          <a:p>
            <a:endParaRPr lang="en-US" sz="2400" dirty="0"/>
          </a:p>
          <a:p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64670" y="112782"/>
            <a:ext cx="82146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</a:rPr>
              <a:t>BBTools</a:t>
            </a:r>
            <a:endParaRPr lang="en-US" sz="2400" dirty="0">
              <a:solidFill>
                <a:srgbClr val="00B050"/>
              </a:solidFill>
            </a:endParaRPr>
          </a:p>
          <a:p>
            <a:endParaRPr lang="en-US" sz="2400" dirty="0">
              <a:solidFill>
                <a:srgbClr val="00B050"/>
              </a:solidFill>
            </a:endParaRPr>
          </a:p>
          <a:p>
            <a:r>
              <a:rPr lang="en-US" sz="2400" dirty="0"/>
              <a:t>~20 shell scripts support all stages of NGS analysis from evaluating raw reads through de novo assembly.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2340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6040" y="117755"/>
            <a:ext cx="850002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1. Adapter Trimming &amp; 2. Contaminant Filtering</a:t>
            </a:r>
            <a:endParaRPr lang="en-US" sz="2400" dirty="0">
              <a:solidFill>
                <a:srgbClr val="00B050"/>
              </a:solidFill>
            </a:endParaRPr>
          </a:p>
          <a:p>
            <a:r>
              <a:rPr lang="en-US" sz="2400" dirty="0" err="1">
                <a:solidFill>
                  <a:srgbClr val="00B050"/>
                </a:solidFill>
              </a:rPr>
              <a:t>bbduk</a:t>
            </a:r>
            <a:r>
              <a:rPr lang="en-US" sz="2400" dirty="0">
                <a:solidFill>
                  <a:srgbClr val="00B050"/>
                </a:solidFill>
              </a:rPr>
              <a:t>	&amp;  bbduk2	(decontamination using </a:t>
            </a:r>
            <a:r>
              <a:rPr lang="en-US" sz="2400" dirty="0" err="1">
                <a:solidFill>
                  <a:srgbClr val="00B050"/>
                </a:solidFill>
              </a:rPr>
              <a:t>kmers</a:t>
            </a:r>
            <a:r>
              <a:rPr lang="en-US" sz="2400" dirty="0">
                <a:solidFill>
                  <a:srgbClr val="00B050"/>
                </a:solidFill>
              </a:rPr>
              <a:t>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Uses </a:t>
            </a:r>
            <a:r>
              <a:rPr lang="en-US" sz="2400" dirty="0" err="1"/>
              <a:t>kmer</a:t>
            </a:r>
            <a:r>
              <a:rPr lang="en-US" sz="2400" dirty="0"/>
              <a:t> matches and reference sequence to: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filter contaminants  		</a:t>
            </a:r>
            <a:r>
              <a:rPr lang="en-US" sz="2400" dirty="0" err="1">
                <a:solidFill>
                  <a:srgbClr val="00B050"/>
                </a:solidFill>
              </a:rPr>
              <a:t>kfilter</a:t>
            </a:r>
            <a:r>
              <a:rPr lang="en-US" sz="2400" dirty="0"/>
              <a:t> (default)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trim adapters (left or right)  	</a:t>
            </a:r>
            <a:r>
              <a:rPr lang="en-US" sz="2400" dirty="0" err="1">
                <a:solidFill>
                  <a:srgbClr val="00B050"/>
                </a:solidFill>
              </a:rPr>
              <a:t>ktrim</a:t>
            </a:r>
            <a:endParaRPr lang="en-US" sz="2400" dirty="0">
              <a:solidFill>
                <a:srgbClr val="00B05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mask sequence 		</a:t>
            </a:r>
            <a:r>
              <a:rPr lang="en-US" sz="2400" dirty="0" err="1">
                <a:solidFill>
                  <a:srgbClr val="00B050"/>
                </a:solidFill>
              </a:rPr>
              <a:t>kmask</a:t>
            </a:r>
            <a:endParaRPr lang="en-US" sz="24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filter by: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quality (also trim)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GC-content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entropy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length (after trimming)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Outputs histograms:</a:t>
            </a:r>
          </a:p>
          <a:p>
            <a:r>
              <a:rPr lang="en-US" sz="2400" dirty="0"/>
              <a:t>	quality, length, GC-content</a:t>
            </a:r>
          </a:p>
        </p:txBody>
      </p:sp>
    </p:spTree>
    <p:extLst>
      <p:ext uri="{BB962C8B-B14F-4D97-AF65-F5344CB8AC3E}">
        <p14:creationId xmlns:p14="http://schemas.microsoft.com/office/powerpoint/2010/main" val="2289978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025" y="136480"/>
            <a:ext cx="869405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3. Deduplication</a:t>
            </a:r>
          </a:p>
          <a:p>
            <a:r>
              <a:rPr lang="en-US" sz="2400" dirty="0">
                <a:solidFill>
                  <a:srgbClr val="00B050"/>
                </a:solidFill>
              </a:rPr>
              <a:t>dedupe   </a:t>
            </a:r>
            <a:r>
              <a:rPr lang="en-US" sz="2400" dirty="0"/>
              <a:t>(best for longer sequences – functions of </a:t>
            </a:r>
            <a:r>
              <a:rPr lang="en-US" sz="2400" dirty="0" err="1"/>
              <a:t>cdhit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 err="1">
                <a:solidFill>
                  <a:srgbClr val="00B050"/>
                </a:solidFill>
              </a:rPr>
              <a:t>clumpify</a:t>
            </a:r>
            <a:r>
              <a:rPr lang="en-US" sz="2400" dirty="0">
                <a:solidFill>
                  <a:srgbClr val="00B050"/>
                </a:solidFill>
              </a:rPr>
              <a:t>  	</a:t>
            </a:r>
            <a:r>
              <a:rPr lang="en-US" sz="2400" dirty="0"/>
              <a:t>sorts sequences by similarity; orig. for compression 			deduplication added in Jan. 2017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	marks or removes optical or all duplicates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Optical duplicates  = split clusters (patterned flow cells)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PCR duplicates from “enrichment” step of library prep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Deep sequencing (&gt;500X) will result in “natural duplication”</a:t>
            </a:r>
          </a:p>
          <a:p>
            <a:endParaRPr lang="en-US" sz="2400" dirty="0"/>
          </a:p>
          <a:p>
            <a:r>
              <a:rPr lang="en-US" sz="2400" dirty="0"/>
              <a:t>Should duplicates be removed?  Differences of opinion exist:</a:t>
            </a:r>
          </a:p>
          <a:p>
            <a:r>
              <a:rPr lang="en-US" sz="2400" dirty="0"/>
              <a:t>	See Zhou et al. 2014.  Bioinformatics. 30: 1073–1080.</a:t>
            </a:r>
          </a:p>
        </p:txBody>
      </p:sp>
    </p:spTree>
    <p:extLst>
      <p:ext uri="{BB962C8B-B14F-4D97-AF65-F5344CB8AC3E}">
        <p14:creationId xmlns:p14="http://schemas.microsoft.com/office/powerpoint/2010/main" val="43688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1" t="21000" r="67391" b="31750"/>
          <a:stretch/>
        </p:blipFill>
        <p:spPr bwMode="auto">
          <a:xfrm>
            <a:off x="1041400" y="252484"/>
            <a:ext cx="6908800" cy="6496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5481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56" b="4443"/>
          <a:stretch/>
        </p:blipFill>
        <p:spPr>
          <a:xfrm>
            <a:off x="95250" y="845290"/>
            <a:ext cx="5312997" cy="2547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80" r="19698" b="4443"/>
          <a:stretch/>
        </p:blipFill>
        <p:spPr>
          <a:xfrm>
            <a:off x="5481385" y="867312"/>
            <a:ext cx="414908" cy="2501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9810" y="3405464"/>
            <a:ext cx="1221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single copy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63226" y="3693081"/>
            <a:ext cx="109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2X repeat</a:t>
            </a:r>
          </a:p>
        </p:txBody>
      </p:sp>
      <p:sp>
        <p:nvSpPr>
          <p:cNvPr id="7" name="Left Brace 6"/>
          <p:cNvSpPr/>
          <p:nvPr/>
        </p:nvSpPr>
        <p:spPr>
          <a:xfrm rot="16200000">
            <a:off x="5274150" y="3140384"/>
            <a:ext cx="322005" cy="82668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73213" y="4786349"/>
            <a:ext cx="6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error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72"/>
          <a:stretch/>
        </p:blipFill>
        <p:spPr>
          <a:xfrm>
            <a:off x="6181870" y="1533525"/>
            <a:ext cx="2713212" cy="424574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TextBox 11"/>
          <p:cNvSpPr txBox="1"/>
          <p:nvPr/>
        </p:nvSpPr>
        <p:spPr>
          <a:xfrm rot="16200000">
            <a:off x="5821451" y="3332662"/>
            <a:ext cx="7208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count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08696" y="5631175"/>
            <a:ext cx="7414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/>
              <a:t>depth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51748" y="4617072"/>
            <a:ext cx="3282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repeat 100 times, with one unique error each time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90288" y="74777"/>
            <a:ext cx="2234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Counting </a:t>
            </a:r>
            <a:r>
              <a:rPr lang="en-US" sz="2400" i="1">
                <a:solidFill>
                  <a:srgbClr val="FF0000"/>
                </a:solidFill>
              </a:rPr>
              <a:t>k</a:t>
            </a:r>
            <a:r>
              <a:rPr lang="en-US" sz="2400">
                <a:solidFill>
                  <a:srgbClr val="FF0000"/>
                </a:solidFill>
              </a:rPr>
              <a:t>-mers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413531" y="4110352"/>
            <a:ext cx="378006" cy="581653"/>
            <a:chOff x="1413531" y="4110352"/>
            <a:chExt cx="378006" cy="5816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8" t="72030" r="75372" b="5640"/>
            <a:stretch/>
          </p:blipFill>
          <p:spPr>
            <a:xfrm>
              <a:off x="1413531" y="4110352"/>
              <a:ext cx="378006" cy="5816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1413531" y="4476750"/>
              <a:ext cx="189003" cy="186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17461" y="102397"/>
            <a:ext cx="2192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</a:rPr>
              <a:t>kmercountexact</a:t>
            </a:r>
          </a:p>
        </p:txBody>
      </p:sp>
    </p:spTree>
    <p:extLst>
      <p:ext uri="{BB962C8B-B14F-4D97-AF65-F5344CB8AC3E}">
        <p14:creationId xmlns:p14="http://schemas.microsoft.com/office/powerpoint/2010/main" val="275759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0" r="16683" b="9638"/>
          <a:stretch/>
        </p:blipFill>
        <p:spPr bwMode="auto">
          <a:xfrm>
            <a:off x="4217157" y="158924"/>
            <a:ext cx="4568122" cy="612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24328" y="1296538"/>
            <a:ext cx="867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before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4328" y="4431088"/>
            <a:ext cx="686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after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340535" y="1369028"/>
            <a:ext cx="377426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/>
              <a:t>Normalizes read depth based on </a:t>
            </a:r>
            <a:r>
              <a:rPr lang="en-US" sz="2000" i="1"/>
              <a:t>k-</a:t>
            </a:r>
            <a:r>
              <a:rPr lang="en-US" sz="2000"/>
              <a:t>mer counts</a:t>
            </a:r>
          </a:p>
          <a:p>
            <a:endParaRPr lang="en-US" sz="2000"/>
          </a:p>
          <a:p>
            <a:r>
              <a:rPr lang="en-US" sz="2000"/>
              <a:t>Retains nearly all real </a:t>
            </a:r>
            <a:r>
              <a:rPr lang="en-US" sz="2000" i="1"/>
              <a:t>k</a:t>
            </a:r>
            <a:r>
              <a:rPr lang="en-US" sz="2000"/>
              <a:t>-mers &amp; discards majority of error </a:t>
            </a:r>
            <a:r>
              <a:rPr lang="en-US" sz="2000" i="1"/>
              <a:t>k</a:t>
            </a:r>
            <a:r>
              <a:rPr lang="en-US" sz="2000"/>
              <a:t>-mers.</a:t>
            </a:r>
          </a:p>
          <a:p>
            <a:endParaRPr lang="en-US" sz="2000"/>
          </a:p>
          <a:p>
            <a:r>
              <a:rPr lang="en-US" sz="2000"/>
              <a:t>Reduces # of over-represented </a:t>
            </a:r>
            <a:r>
              <a:rPr lang="en-US" sz="2000" i="1"/>
              <a:t>k</a:t>
            </a:r>
            <a:r>
              <a:rPr lang="en-US" sz="2000"/>
              <a:t>-mers  (duplicates, repeats).</a:t>
            </a:r>
          </a:p>
          <a:p>
            <a:endParaRPr lang="en-US" sz="2000"/>
          </a:p>
          <a:p>
            <a:r>
              <a:rPr lang="en-US" sz="2000"/>
              <a:t>Used for very high or uneven coverage libraries (e.g. single cell).</a:t>
            </a:r>
          </a:p>
          <a:p>
            <a:endParaRPr lang="en-US" sz="2000"/>
          </a:p>
          <a:p>
            <a:r>
              <a:rPr lang="en-US" sz="2000"/>
              <a:t>Can rescue bad libraries.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9908" y="129379"/>
            <a:ext cx="415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4. Depth Normalization</a:t>
            </a:r>
          </a:p>
          <a:p>
            <a:r>
              <a:rPr lang="en-US" sz="2400" dirty="0" err="1">
                <a:solidFill>
                  <a:srgbClr val="00B050"/>
                </a:solidFill>
              </a:rPr>
              <a:t>bbnorm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8035" y="6227056"/>
            <a:ext cx="59459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/>
              <a:t>Crusoe et al (2015) The khmer software package: enabling efficient nucleotide sequence analysis. F1000Research 4: 900.</a:t>
            </a:r>
          </a:p>
        </p:txBody>
      </p:sp>
    </p:spTree>
    <p:extLst>
      <p:ext uri="{BB962C8B-B14F-4D97-AF65-F5344CB8AC3E}">
        <p14:creationId xmlns:p14="http://schemas.microsoft.com/office/powerpoint/2010/main" val="2382260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7657" y="999549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Kmer</a:t>
            </a:r>
            <a:r>
              <a:rPr lang="en-US" sz="2400" dirty="0"/>
              <a:t>-based assembler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9908" y="129379"/>
            <a:ext cx="415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5. Error Correction</a:t>
            </a:r>
          </a:p>
          <a:p>
            <a:r>
              <a:rPr lang="en-US" sz="2400" dirty="0">
                <a:solidFill>
                  <a:srgbClr val="00B050"/>
                </a:solidFill>
              </a:rPr>
              <a:t>tadpole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22887" y="1884997"/>
            <a:ext cx="7881319" cy="2594486"/>
            <a:chOff x="1334641" y="1690781"/>
            <a:chExt cx="7881319" cy="2594486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8" b="30091"/>
            <a:stretch/>
          </p:blipFill>
          <p:spPr bwMode="auto">
            <a:xfrm>
              <a:off x="1334641" y="1690781"/>
              <a:ext cx="5581650" cy="2490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6916291" y="3915935"/>
              <a:ext cx="22996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© 2014 Jared Simpson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270870" y="1230381"/>
            <a:ext cx="2418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70C0"/>
                </a:solidFill>
              </a:rPr>
              <a:t>de Bruijn graph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27632" y="1941404"/>
            <a:ext cx="3167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</a:rPr>
              <a:t>bubble = heterozygosity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74887" y="3279154"/>
            <a:ext cx="1151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loops = </a:t>
            </a:r>
          </a:p>
          <a:p>
            <a:r>
              <a:rPr lang="en-US" sz="2400">
                <a:solidFill>
                  <a:srgbClr val="0070C0"/>
                </a:solidFill>
              </a:rPr>
              <a:t>repeats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59104" y="1710572"/>
            <a:ext cx="167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</a:rPr>
              <a:t>tips = errors</a:t>
            </a:r>
          </a:p>
        </p:txBody>
      </p:sp>
    </p:spTree>
    <p:extLst>
      <p:ext uri="{BB962C8B-B14F-4D97-AF65-F5344CB8AC3E}">
        <p14:creationId xmlns:p14="http://schemas.microsoft.com/office/powerpoint/2010/main" val="3274500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5752" y="980763"/>
            <a:ext cx="850224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Very conservative &amp; optimized for correctness not length.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Design goals were for read extension and error-correction for paired read merging.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Stops at every branch, and condenses every repeat. Does not scaffold.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Tip removal with “shave” and Bubble removal with “rinse.”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“pincer” and “tail” algorithms for correcting read middle &amp; end.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Can assemble a coverage “band”, e.g. 500-1000X, potentially useful for symbionts, organelles,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09908" y="129379"/>
            <a:ext cx="415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5. Error Correction</a:t>
            </a:r>
          </a:p>
          <a:p>
            <a:r>
              <a:rPr lang="en-US" sz="2400" dirty="0">
                <a:solidFill>
                  <a:srgbClr val="00B050"/>
                </a:solidFill>
              </a:rPr>
              <a:t>tadpole</a:t>
            </a:r>
          </a:p>
        </p:txBody>
      </p:sp>
    </p:spTree>
    <p:extLst>
      <p:ext uri="{BB962C8B-B14F-4D97-AF65-F5344CB8AC3E}">
        <p14:creationId xmlns:p14="http://schemas.microsoft.com/office/powerpoint/2010/main" val="1636741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001" y="1277412"/>
            <a:ext cx="7987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Try to merge each pair of reads via overlap. 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If they don’t merge, error-correct with </a:t>
            </a:r>
            <a:r>
              <a:rPr lang="en-US" sz="2400" dirty="0">
                <a:solidFill>
                  <a:srgbClr val="00B050"/>
                </a:solidFill>
              </a:rPr>
              <a:t>tadpole</a:t>
            </a:r>
            <a:r>
              <a:rPr lang="en-US" sz="2400" dirty="0"/>
              <a:t> &amp; try again.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If they still don’t merge, extend each read by 20bp (stopping early if a branch is encountered) and try again; repeat at most 10 times. </a:t>
            </a:r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09908" y="129379"/>
            <a:ext cx="415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6. Paired Read Merging</a:t>
            </a:r>
          </a:p>
          <a:p>
            <a:r>
              <a:rPr lang="en-US" sz="2400" dirty="0" err="1">
                <a:solidFill>
                  <a:srgbClr val="00B050"/>
                </a:solidFill>
              </a:rPr>
              <a:t>bbmerge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201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803" y="625491"/>
            <a:ext cx="4850252" cy="62409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38327" y="4653411"/>
            <a:ext cx="2242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repeats &gt; kmer length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0265" y="860741"/>
            <a:ext cx="4961102" cy="107721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V1 = volume of peak 1, V2 = peak 2, V3 = peak 3, ...</a:t>
            </a:r>
          </a:p>
          <a:p>
            <a:pPr>
              <a:spcAft>
                <a:spcPts val="600"/>
              </a:spcAft>
            </a:pPr>
            <a:r>
              <a:rPr lang="en-US" dirty="0"/>
              <a:t>P1 =  round (</a:t>
            </a:r>
            <a:r>
              <a:rPr lang="en-US" dirty="0" err="1"/>
              <a:t>D</a:t>
            </a:r>
            <a:r>
              <a:rPr lang="en-US" i="1" dirty="0" err="1"/>
              <a:t>n</a:t>
            </a:r>
            <a:r>
              <a:rPr lang="en-US" dirty="0"/>
              <a:t> / D1), </a:t>
            </a:r>
            <a:r>
              <a:rPr lang="en-US" dirty="0" err="1"/>
              <a:t>D</a:t>
            </a:r>
            <a:r>
              <a:rPr lang="en-US" i="1" dirty="0" err="1"/>
              <a:t>n</a:t>
            </a:r>
            <a:r>
              <a:rPr lang="en-US" dirty="0"/>
              <a:t> = peak </a:t>
            </a:r>
            <a:r>
              <a:rPr lang="en-US" i="1" dirty="0"/>
              <a:t>n</a:t>
            </a:r>
            <a:r>
              <a:rPr lang="en-US" dirty="0"/>
              <a:t> max. </a:t>
            </a:r>
          </a:p>
          <a:p>
            <a:pPr>
              <a:spcAft>
                <a:spcPts val="600"/>
              </a:spcAft>
            </a:pPr>
            <a:r>
              <a:rPr lang="en-US" dirty="0"/>
              <a:t>diploid genome size = V1*P1 + V2*P2 + V3*P3  + ...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52947" y="2836126"/>
            <a:ext cx="178968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homozygous</a:t>
            </a:r>
          </a:p>
          <a:p>
            <a:r>
              <a:rPr lang="en-US" dirty="0">
                <a:solidFill>
                  <a:srgbClr val="FF0000"/>
                </a:solidFill>
              </a:rPr>
              <a:t>=2x in genome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95911" y="4281356"/>
            <a:ext cx="1636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heterozygosity </a:t>
            </a:r>
          </a:p>
          <a:p>
            <a:pPr algn="ctr"/>
            <a:r>
              <a:rPr lang="en-US">
                <a:solidFill>
                  <a:srgbClr val="FF0000"/>
                </a:solidFill>
              </a:rPr>
              <a:t>= 1X in genome</a:t>
            </a:r>
            <a:endParaRPr lang="en-US" i="1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19560" y="1391656"/>
            <a:ext cx="1133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singletons</a:t>
            </a:r>
          </a:p>
          <a:p>
            <a:r>
              <a:rPr lang="en-US">
                <a:solidFill>
                  <a:srgbClr val="FF0000"/>
                </a:solidFill>
              </a:rPr>
              <a:t> = error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852947" y="3745973"/>
            <a:ext cx="0" cy="59028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9908" y="129379"/>
            <a:ext cx="415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7. </a:t>
            </a:r>
            <a:r>
              <a:rPr lang="en-US" sz="2400" dirty="0" err="1">
                <a:solidFill>
                  <a:srgbClr val="0070C0"/>
                </a:solidFill>
              </a:rPr>
              <a:t>Kmer</a:t>
            </a:r>
            <a:r>
              <a:rPr lang="en-US" sz="2400" dirty="0">
                <a:solidFill>
                  <a:srgbClr val="0070C0"/>
                </a:solidFill>
              </a:rPr>
              <a:t> Depth Distribution</a:t>
            </a:r>
          </a:p>
          <a:p>
            <a:r>
              <a:rPr lang="en-US" sz="2400" dirty="0" err="1">
                <a:solidFill>
                  <a:srgbClr val="00B050"/>
                </a:solidFill>
              </a:rPr>
              <a:t>bbnorm</a:t>
            </a:r>
            <a:r>
              <a:rPr lang="en-US" sz="2400" dirty="0">
                <a:solidFill>
                  <a:srgbClr val="00B050"/>
                </a:solidFill>
              </a:rPr>
              <a:t>  </a:t>
            </a:r>
            <a:r>
              <a:rPr lang="en-US" sz="2400" i="1" dirty="0">
                <a:solidFill>
                  <a:srgbClr val="00B050"/>
                </a:solidFill>
              </a:rPr>
              <a:t>or </a:t>
            </a:r>
            <a:r>
              <a:rPr lang="en-US" sz="2400" dirty="0" err="1">
                <a:solidFill>
                  <a:srgbClr val="00B050"/>
                </a:solidFill>
              </a:rPr>
              <a:t>khist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19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0130" y="978571"/>
            <a:ext cx="903387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Reference database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short </a:t>
            </a:r>
            <a:r>
              <a:rPr lang="en-US" i="1" dirty="0"/>
              <a:t>k</a:t>
            </a:r>
            <a:r>
              <a:rPr lang="en-US" dirty="0"/>
              <a:t>-</a:t>
            </a:r>
            <a:r>
              <a:rPr lang="en-US" dirty="0" err="1"/>
              <a:t>mers</a:t>
            </a:r>
            <a:r>
              <a:rPr lang="en-US" dirty="0"/>
              <a:t> (8-15 </a:t>
            </a:r>
            <a:r>
              <a:rPr lang="en-US" dirty="0" err="1"/>
              <a:t>bp</a:t>
            </a:r>
            <a:r>
              <a:rPr lang="en-US" dirty="0"/>
              <a:t>; 13 </a:t>
            </a:r>
            <a:r>
              <a:rPr lang="en-US" dirty="0" err="1"/>
              <a:t>bp</a:t>
            </a:r>
            <a:r>
              <a:rPr lang="en-US" dirty="0"/>
              <a:t> default – shorter can map more divergent sequence)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very fast database creation, but high memory requirement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accommodate multiple references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slower mapping than Burrows-Wheeler but higher sensitivity and specificity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000" dirty="0"/>
              <a:t>Query sequences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dirty="0"/>
              <a:t>no sequence length or count limit (breaks into 500 </a:t>
            </a:r>
            <a:r>
              <a:rPr lang="en-US" dirty="0" err="1"/>
              <a:t>bp</a:t>
            </a:r>
            <a:r>
              <a:rPr lang="en-US" dirty="0"/>
              <a:t> pieces; or 6000 </a:t>
            </a:r>
            <a:r>
              <a:rPr lang="en-US" dirty="0" err="1"/>
              <a:t>bp</a:t>
            </a:r>
            <a:r>
              <a:rPr lang="en-US" dirty="0"/>
              <a:t> for </a:t>
            </a:r>
            <a:r>
              <a:rPr lang="en-US" dirty="0" err="1"/>
              <a:t>PacBio</a:t>
            </a:r>
            <a:r>
              <a:rPr lang="en-US" dirty="0"/>
              <a:t>) 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dirty="0"/>
              <a:t>DNA and RNA compatible (splice aware = can insert long gaps, default = 16 </a:t>
            </a:r>
            <a:r>
              <a:rPr lang="en-US" dirty="0" err="1"/>
              <a:t>kbp</a:t>
            </a:r>
            <a:r>
              <a:rPr lang="en-US" dirty="0"/>
              <a:t>)</a:t>
            </a:r>
          </a:p>
          <a:p>
            <a:pPr marL="457200" lvl="2"/>
            <a:endParaRPr lang="en-US" dirty="0"/>
          </a:p>
          <a:p>
            <a:r>
              <a:rPr lang="en-US" sz="2000" dirty="0"/>
              <a:t>Alignment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“looks for areas in which multiple </a:t>
            </a:r>
            <a:r>
              <a:rPr lang="en-US" dirty="0" err="1"/>
              <a:t>kmers</a:t>
            </a:r>
            <a:r>
              <a:rPr lang="en-US" dirty="0"/>
              <a:t> from the same read occur near each other”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“affine-transform-optimized” global alignment (&gt; accuracy than Smith-Waterman)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global alignment  (local flag will clip ends, but not an optimal local alignment)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alignment filtering (sequence identity, # of </a:t>
            </a:r>
            <a:r>
              <a:rPr lang="en-US" dirty="0" err="1"/>
              <a:t>substitions</a:t>
            </a:r>
            <a:r>
              <a:rPr lang="en-US" dirty="0"/>
              <a:t>, # and size of </a:t>
            </a:r>
            <a:r>
              <a:rPr lang="en-US" dirty="0" err="1"/>
              <a:t>indels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customizable SAM 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default SAM output is 1.4 (“X” “=“) but some programs expect 1.3 (”M”)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B050"/>
                </a:solidFill>
              </a:rPr>
              <a:t>bbwrap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 loads index once, maps multiple times, e.g. paired and unpaired &gt; one 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B050"/>
                </a:solidFill>
              </a:rPr>
              <a:t>bbsplit</a:t>
            </a:r>
            <a:r>
              <a:rPr lang="en-US" dirty="0"/>
              <a:t> maps reads to multiple references (SAM/BAM output not recommended)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270" y="2332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</a:rPr>
              <a:t>bbmap</a:t>
            </a:r>
            <a:r>
              <a:rPr lang="en-US" sz="2400" dirty="0">
                <a:solidFill>
                  <a:srgbClr val="00B050"/>
                </a:solidFill>
              </a:rPr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12262" y="233295"/>
            <a:ext cx="6651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“splice-aware global aligner for DNA &amp; RNA reads”</a:t>
            </a:r>
          </a:p>
        </p:txBody>
      </p:sp>
    </p:spTree>
    <p:extLst>
      <p:ext uri="{BB962C8B-B14F-4D97-AF65-F5344CB8AC3E}">
        <p14:creationId xmlns:p14="http://schemas.microsoft.com/office/powerpoint/2010/main" val="421770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4670" y="112782"/>
            <a:ext cx="821466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</a:rPr>
              <a:t>BBTools</a:t>
            </a:r>
            <a:endParaRPr lang="en-US" sz="2400" dirty="0">
              <a:solidFill>
                <a:srgbClr val="00B050"/>
              </a:solidFill>
            </a:endParaRPr>
          </a:p>
          <a:p>
            <a:endParaRPr lang="en-US" sz="2400" dirty="0">
              <a:solidFill>
                <a:srgbClr val="00B050"/>
              </a:solidFill>
            </a:endParaRPr>
          </a:p>
          <a:p>
            <a:r>
              <a:rPr lang="en-US" sz="2400" dirty="0"/>
              <a:t>~20 shell scripts support all stages of NGS analysis from evaluating raw reads through de novo assembly.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written in 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all scripts share a common syntax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processes compressed files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automatically detects common file formats, quality encoding &amp; paired reads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well-documented &amp; regularly enhanced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author promptly answers questions on </a:t>
            </a:r>
            <a:r>
              <a:rPr lang="en-US" sz="2400" dirty="0" err="1"/>
              <a:t>SEQanswers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/>
              <a:t>unpublished, most algorithms not described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/>
              <a:t>by default, the program will use all available memory and processors </a:t>
            </a:r>
          </a:p>
          <a:p>
            <a:pPr marL="1257300" lvl="2" indent="-342900"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sz="2400" dirty="0"/>
              <a:t>To specify 1 processor &amp; 2 Gb RAM:  t=1 Xmx2g</a:t>
            </a:r>
          </a:p>
        </p:txBody>
      </p:sp>
    </p:spTree>
    <p:extLst>
      <p:ext uri="{BB962C8B-B14F-4D97-AF65-F5344CB8AC3E}">
        <p14:creationId xmlns:p14="http://schemas.microsoft.com/office/powerpoint/2010/main" val="316781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5200" y="1224409"/>
            <a:ext cx="70117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BBMap</a:t>
            </a:r>
            <a:r>
              <a:rPr lang="en-US" sz="2000" dirty="0"/>
              <a:t> uses affine transforms, so consecutive </a:t>
            </a:r>
            <a:r>
              <a:rPr lang="en-US" sz="2000" dirty="0">
                <a:solidFill>
                  <a:srgbClr val="C00000"/>
                </a:solidFill>
              </a:rPr>
              <a:t>CIGAR</a:t>
            </a:r>
            <a:r>
              <a:rPr lang="en-US" sz="2000" dirty="0"/>
              <a:t> string symbols are scored differently according to how many there are: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340625"/>
              </p:ext>
            </p:extLst>
          </p:nvPr>
        </p:nvGraphicFramePr>
        <p:xfrm>
          <a:off x="990327" y="1932295"/>
          <a:ext cx="1397000" cy="39738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55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MATCH1=70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MATCH2=100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SUB1=-127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SUB2=-51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SUB3=-25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INS1=-395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INS2=-39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INS3=-23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INS4=-8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DEL1=-472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DEL2=-33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DEL3=-9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>
                          <a:effectLst/>
                        </a:rPr>
                        <a:t>DEL4=-1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DEL5=-1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2954474" y="2290119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However, these costs are still not low enough to allow jumbo deletions. So I compress the deleted portions of the reference; every 128 bases are replaced by a single symbol, allowing effectively -1/128 point cost per deleted base, once the deletion is sufficiently long.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9744" y="6310485"/>
            <a:ext cx="814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http://seqanswers.com/forums/showpost.php?p=155732&amp;postcount=148</a:t>
            </a:r>
          </a:p>
        </p:txBody>
      </p:sp>
      <p:sp>
        <p:nvSpPr>
          <p:cNvPr id="3" name="Rectangle 2"/>
          <p:cNvSpPr/>
          <p:nvPr/>
        </p:nvSpPr>
        <p:spPr>
          <a:xfrm>
            <a:off x="6302657" y="147191"/>
            <a:ext cx="2682732" cy="1077218"/>
          </a:xfrm>
          <a:prstGeom prst="rect">
            <a:avLst/>
          </a:prstGeom>
          <a:solidFill>
            <a:srgbClr val="C00000">
              <a:alpha val="16863"/>
            </a:srgb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Compact Idiosyncratic </a:t>
            </a:r>
            <a:r>
              <a:rPr lang="en-US" sz="1600" u="sng" dirty="0"/>
              <a:t>Gapped Alignment Report</a:t>
            </a:r>
          </a:p>
          <a:p>
            <a:r>
              <a:rPr lang="en-US" sz="1600" dirty="0"/>
              <a:t>match (=) substitution (X) insertion (I) deletion (D)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78909" y="5186370"/>
            <a:ext cx="4972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“determined empirically through extensive testing”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270" y="2332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</a:rPr>
              <a:t>bbmap</a:t>
            </a:r>
            <a:r>
              <a:rPr lang="en-US" sz="2400" dirty="0">
                <a:solidFill>
                  <a:srgbClr val="00B05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9754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44004" y="5648925"/>
            <a:ext cx="7484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Treangen</a:t>
            </a:r>
            <a:r>
              <a:rPr lang="en-US" dirty="0"/>
              <a:t> &amp; </a:t>
            </a:r>
            <a:r>
              <a:rPr lang="en-US" dirty="0" err="1"/>
              <a:t>Salzberg</a:t>
            </a:r>
            <a:r>
              <a:rPr lang="en-US" dirty="0"/>
              <a:t> 2012.  Repetitive DNA and next-generation sequencing: computational challenges and solutions  Nature Review Genetics 13:36-46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4750" y="3613576"/>
            <a:ext cx="90392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8"/>
            <a:r>
              <a:rPr lang="en-US" sz="2400" dirty="0"/>
              <a:t>	</a:t>
            </a:r>
            <a:r>
              <a:rPr lang="en-US" sz="2400" u="sng" dirty="0"/>
              <a:t>ambiguity options</a:t>
            </a:r>
            <a:r>
              <a:rPr lang="en-US" sz="2400" dirty="0"/>
              <a:t>:</a:t>
            </a:r>
          </a:p>
          <a:p>
            <a:pPr marL="457200" indent="-457200">
              <a:buAutoNum type="alphaLcPeriod"/>
            </a:pPr>
            <a:r>
              <a:rPr lang="en-US" sz="2400" dirty="0"/>
              <a:t>map to the first best site 		“best”  = </a:t>
            </a:r>
            <a:r>
              <a:rPr lang="en-US" sz="2400" dirty="0" err="1"/>
              <a:t>BBMap</a:t>
            </a:r>
            <a:r>
              <a:rPr lang="en-US" sz="2400" dirty="0"/>
              <a:t> default</a:t>
            </a:r>
          </a:p>
          <a:p>
            <a:pPr marL="457200" indent="-457200">
              <a:buAutoNum type="alphaLcPeriod"/>
            </a:pPr>
            <a:r>
              <a:rPr lang="en-US" sz="2400" dirty="0"/>
              <a:t>only report unique matches 	“toss”</a:t>
            </a:r>
          </a:p>
          <a:p>
            <a:pPr marL="457200" indent="-457200">
              <a:buAutoNum type="alphaLcPeriod"/>
            </a:pPr>
            <a:r>
              <a:rPr lang="en-US" sz="2400" dirty="0"/>
              <a:t>randomly distribute	 	“random”= bowtie &amp; bwa default</a:t>
            </a:r>
          </a:p>
          <a:p>
            <a:pPr marL="457200" indent="-457200">
              <a:buAutoNum type="alphaLcPeriod"/>
            </a:pPr>
            <a:r>
              <a:rPr lang="en-US" sz="2400" dirty="0"/>
              <a:t>map to all top-scoring sites 	“all”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92601" y="2783734"/>
            <a:ext cx="5463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Treatment of ambiguously mapped reads</a:t>
            </a:r>
          </a:p>
          <a:p>
            <a:r>
              <a:rPr lang="en-US" sz="2400" dirty="0"/>
              <a:t>(= multiple top-scoring mapping locations)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270" y="2332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</a:rPr>
              <a:t>bbmap</a:t>
            </a:r>
            <a:r>
              <a:rPr lang="en-US" sz="2400" dirty="0">
                <a:solidFill>
                  <a:srgbClr val="00B050"/>
                </a:solidFill>
              </a:rPr>
              <a:t>	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0946" y="784313"/>
            <a:ext cx="82214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	write all reads</a:t>
            </a:r>
          </a:p>
          <a:p>
            <a:r>
              <a:rPr lang="en-US" sz="2400" dirty="0" err="1"/>
              <a:t>outm</a:t>
            </a:r>
            <a:r>
              <a:rPr lang="en-US" sz="2400" dirty="0"/>
              <a:t>	write only mapped reads</a:t>
            </a:r>
          </a:p>
          <a:p>
            <a:r>
              <a:rPr lang="en-US" sz="2400" dirty="0" err="1"/>
              <a:t>outu</a:t>
            </a:r>
            <a:r>
              <a:rPr lang="en-US" sz="2400" dirty="0"/>
              <a:t>	write only unmapped reads</a:t>
            </a:r>
          </a:p>
          <a:p>
            <a:r>
              <a:rPr lang="en-US" sz="2400" dirty="0"/>
              <a:t>ordered=t   preserve read order</a:t>
            </a:r>
          </a:p>
          <a:p>
            <a:r>
              <a:rPr lang="en-US" sz="2400" dirty="0" err="1"/>
              <a:t>bamscript</a:t>
            </a:r>
            <a:r>
              <a:rPr lang="en-US" sz="2400" dirty="0"/>
              <a:t>  writes a script to turn </a:t>
            </a:r>
            <a:r>
              <a:rPr lang="en-US" sz="2400" dirty="0" err="1"/>
              <a:t>sam</a:t>
            </a:r>
            <a:r>
              <a:rPr lang="en-US" sz="2400" dirty="0"/>
              <a:t> into sorted, indexed bam</a:t>
            </a:r>
          </a:p>
          <a:p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129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2908" y="1083439"/>
            <a:ext cx="779087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Karla"/>
              </a:rPr>
              <a:t>Designed for masking sequence, primarily to prevent false-positive matches in highly-conserved or low-complexity regions of a reference genome. </a:t>
            </a:r>
          </a:p>
          <a:p>
            <a:endParaRPr lang="en-US" sz="2400" dirty="0">
              <a:latin typeface="Karla"/>
            </a:endParaRPr>
          </a:p>
          <a:p>
            <a:r>
              <a:rPr lang="en-US" sz="2400" dirty="0">
                <a:latin typeface="Karla"/>
              </a:rPr>
              <a:t>Masking Options:</a:t>
            </a:r>
          </a:p>
          <a:p>
            <a:endParaRPr lang="en-US" sz="2400" dirty="0">
              <a:latin typeface="Karl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Karla"/>
              </a:rPr>
              <a:t>low-entropy (complexity)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Karla"/>
              </a:rPr>
              <a:t>repeated </a:t>
            </a:r>
            <a:r>
              <a:rPr lang="en-US" sz="2400" dirty="0" err="1">
                <a:latin typeface="Karla"/>
              </a:rPr>
              <a:t>kmers</a:t>
            </a:r>
            <a:endParaRPr lang="en-US" sz="2400" dirty="0">
              <a:latin typeface="Karl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Karla"/>
              </a:rPr>
              <a:t>SAM-file coverage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270" y="23329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</a:rPr>
              <a:t>bbmask</a:t>
            </a:r>
            <a:r>
              <a:rPr lang="en-US" sz="2400" dirty="0">
                <a:solidFill>
                  <a:srgbClr val="00B05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19251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61918" y="219847"/>
            <a:ext cx="3996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Sequence Expression AnaLyzer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270" y="2332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seal	</a:t>
            </a:r>
          </a:p>
        </p:txBody>
      </p:sp>
      <p:sp>
        <p:nvSpPr>
          <p:cNvPr id="4" name="Rectangle 3"/>
          <p:cNvSpPr/>
          <p:nvPr/>
        </p:nvSpPr>
        <p:spPr>
          <a:xfrm>
            <a:off x="461653" y="1063790"/>
            <a:ext cx="822069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Karla"/>
              </a:rPr>
              <a:t>Designed to rapidly count sequence expression / abundance, or bin sequences, in an alignment-free fashion, based on which reference sequences share the most </a:t>
            </a:r>
            <a:r>
              <a:rPr lang="en-US" sz="2400" dirty="0" err="1">
                <a:latin typeface="Karla"/>
              </a:rPr>
              <a:t>kmers</a:t>
            </a:r>
            <a:r>
              <a:rPr lang="en-US" sz="2400" dirty="0">
                <a:latin typeface="Karla"/>
              </a:rPr>
              <a:t> with the query.</a:t>
            </a:r>
          </a:p>
          <a:p>
            <a:endParaRPr lang="en-US" sz="2400" dirty="0">
              <a:latin typeface="Karla"/>
            </a:endParaRPr>
          </a:p>
          <a:p>
            <a:r>
              <a:rPr lang="en-US" sz="2400" dirty="0">
                <a:latin typeface="Karla"/>
              </a:rPr>
              <a:t>Can associate a </a:t>
            </a:r>
            <a:r>
              <a:rPr lang="en-US" sz="2400" dirty="0" err="1">
                <a:latin typeface="Karla"/>
              </a:rPr>
              <a:t>kmer</a:t>
            </a:r>
            <a:r>
              <a:rPr lang="en-US" sz="2400" dirty="0">
                <a:latin typeface="Karla"/>
              </a:rPr>
              <a:t> with an unlimited number of references. </a:t>
            </a:r>
          </a:p>
          <a:p>
            <a:endParaRPr lang="en-US" sz="2400" dirty="0">
              <a:latin typeface="Karla"/>
            </a:endParaRPr>
          </a:p>
          <a:p>
            <a:r>
              <a:rPr lang="en-US" sz="2400" dirty="0">
                <a:latin typeface="Karla"/>
              </a:rPr>
              <a:t>It does </a:t>
            </a:r>
            <a:r>
              <a:rPr lang="en-US" sz="2400" dirty="0" err="1">
                <a:latin typeface="Karla"/>
              </a:rPr>
              <a:t>kmer</a:t>
            </a:r>
            <a:r>
              <a:rPr lang="en-US" sz="2400" dirty="0">
                <a:latin typeface="Karla"/>
              </a:rPr>
              <a:t>-filtering, </a:t>
            </a:r>
            <a:r>
              <a:rPr lang="en-US" sz="2400" dirty="0" err="1">
                <a:latin typeface="Karla"/>
              </a:rPr>
              <a:t>kmer</a:t>
            </a:r>
            <a:r>
              <a:rPr lang="en-US" sz="2400" dirty="0">
                <a:latin typeface="Karla"/>
              </a:rPr>
              <a:t>-binning, and hit stats counting (</a:t>
            </a:r>
            <a:r>
              <a:rPr lang="en-US" sz="2400" dirty="0" err="1">
                <a:latin typeface="Karla"/>
              </a:rPr>
              <a:t>rpkm</a:t>
            </a:r>
            <a:r>
              <a:rPr lang="en-US" sz="2400" dirty="0">
                <a:latin typeface="Karla"/>
              </a:rPr>
              <a:t>, </a:t>
            </a:r>
            <a:r>
              <a:rPr lang="en-US" sz="2400" dirty="0" err="1">
                <a:latin typeface="Karla"/>
              </a:rPr>
              <a:t>fpkm</a:t>
            </a:r>
            <a:r>
              <a:rPr lang="en-US" sz="2400" dirty="0">
                <a:latin typeface="Karla"/>
              </a:rPr>
              <a:t>, raw counts). </a:t>
            </a:r>
          </a:p>
          <a:p>
            <a:endParaRPr lang="en-US" sz="2400" dirty="0">
              <a:latin typeface="Karla"/>
            </a:endParaRPr>
          </a:p>
          <a:p>
            <a:r>
              <a:rPr lang="en-US" sz="2400" dirty="0">
                <a:latin typeface="Karla"/>
              </a:rPr>
              <a:t>Unlike </a:t>
            </a:r>
            <a:r>
              <a:rPr lang="en-US" sz="2400" dirty="0" err="1">
                <a:solidFill>
                  <a:srgbClr val="00B050"/>
                </a:solidFill>
                <a:latin typeface="Karla"/>
              </a:rPr>
              <a:t>bbduk</a:t>
            </a:r>
            <a:r>
              <a:rPr lang="en-US" sz="2400" dirty="0">
                <a:latin typeface="Karla"/>
              </a:rPr>
              <a:t>, </a:t>
            </a:r>
            <a:r>
              <a:rPr lang="en-US" sz="2400" dirty="0">
                <a:solidFill>
                  <a:srgbClr val="00B050"/>
                </a:solidFill>
                <a:latin typeface="Karla"/>
              </a:rPr>
              <a:t>seal</a:t>
            </a:r>
            <a:r>
              <a:rPr lang="en-US" sz="2400" dirty="0">
                <a:latin typeface="Karla"/>
              </a:rPr>
              <a:t> does not provide emulated support for K&gt;31; K=1 to K=31 are strict limits.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5386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4181" y="1019290"/>
            <a:ext cx="837738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Karla"/>
              </a:rPr>
              <a:t>Seal</a:t>
            </a:r>
            <a:r>
              <a:rPr lang="en-US" sz="2000" dirty="0">
                <a:solidFill>
                  <a:srgbClr val="5A5A5A"/>
                </a:solidFill>
                <a:latin typeface="Karla"/>
              </a:rPr>
              <a:t> and </a:t>
            </a:r>
            <a:r>
              <a:rPr lang="en-US" sz="2000" dirty="0" err="1">
                <a:solidFill>
                  <a:srgbClr val="00B050"/>
                </a:solidFill>
                <a:latin typeface="Karla"/>
              </a:rPr>
              <a:t>BBSplit</a:t>
            </a:r>
            <a:r>
              <a:rPr lang="en-US" sz="2000" dirty="0">
                <a:solidFill>
                  <a:srgbClr val="00B050"/>
                </a:solidFill>
                <a:latin typeface="Karla"/>
              </a:rPr>
              <a:t> </a:t>
            </a:r>
            <a:r>
              <a:rPr lang="en-US" sz="2000" dirty="0">
                <a:solidFill>
                  <a:srgbClr val="5A5A5A"/>
                </a:solidFill>
                <a:latin typeface="Karla"/>
              </a:rPr>
              <a:t>both bin reads into multiple files, or generate statistics, based on which reference they match best. So, which should you use?</a:t>
            </a:r>
          </a:p>
          <a:p>
            <a:br>
              <a:rPr lang="en-US" sz="2000" dirty="0">
                <a:solidFill>
                  <a:srgbClr val="5A5A5A"/>
                </a:solidFill>
                <a:latin typeface="Karla"/>
              </a:rPr>
            </a:br>
            <a:r>
              <a:rPr lang="en-US" sz="2000" dirty="0">
                <a:solidFill>
                  <a:srgbClr val="00B050"/>
                </a:solidFill>
                <a:latin typeface="Karla"/>
              </a:rPr>
              <a:t>Seal</a:t>
            </a:r>
            <a:r>
              <a:rPr lang="en-US" sz="2000" dirty="0">
                <a:solidFill>
                  <a:srgbClr val="5A5A5A"/>
                </a:solidFill>
                <a:latin typeface="Karla"/>
              </a:rPr>
              <a:t> is generally much faster, but uses roughly 3x as much memory (around 20 bytes/base as opposed to </a:t>
            </a:r>
            <a:r>
              <a:rPr lang="en-US" sz="2000" dirty="0" err="1">
                <a:solidFill>
                  <a:srgbClr val="00B050"/>
                </a:solidFill>
                <a:latin typeface="Karla"/>
              </a:rPr>
              <a:t>BBSplit</a:t>
            </a:r>
            <a:r>
              <a:rPr lang="en-US" sz="2000" dirty="0" err="1">
                <a:solidFill>
                  <a:srgbClr val="5A5A5A"/>
                </a:solidFill>
                <a:latin typeface="Karla"/>
              </a:rPr>
              <a:t>’s</a:t>
            </a:r>
            <a:r>
              <a:rPr lang="en-US" sz="2000" dirty="0">
                <a:solidFill>
                  <a:srgbClr val="5A5A5A"/>
                </a:solidFill>
                <a:latin typeface="Karla"/>
              </a:rPr>
              <a:t> 6 bytes/base), though both </a:t>
            </a:r>
            <a:r>
              <a:rPr lang="en-US" sz="2000" dirty="0" err="1">
                <a:solidFill>
                  <a:srgbClr val="00B050"/>
                </a:solidFill>
                <a:latin typeface="Karla"/>
              </a:rPr>
              <a:t>BBSplit</a:t>
            </a:r>
            <a:r>
              <a:rPr lang="en-US" sz="2000" dirty="0">
                <a:solidFill>
                  <a:srgbClr val="5A5A5A"/>
                </a:solidFill>
                <a:latin typeface="Karla"/>
              </a:rPr>
              <a:t> and </a:t>
            </a:r>
            <a:r>
              <a:rPr lang="en-US" sz="2000" dirty="0">
                <a:solidFill>
                  <a:srgbClr val="00B050"/>
                </a:solidFill>
                <a:latin typeface="Karla"/>
              </a:rPr>
              <a:t>Seal </a:t>
            </a:r>
            <a:r>
              <a:rPr lang="en-US" sz="2000" dirty="0">
                <a:solidFill>
                  <a:srgbClr val="5A5A5A"/>
                </a:solidFill>
                <a:latin typeface="Karla"/>
              </a:rPr>
              <a:t>can be run in lower-memory modes (3 bytes/base for </a:t>
            </a:r>
            <a:r>
              <a:rPr lang="en-US" sz="2000" dirty="0" err="1">
                <a:solidFill>
                  <a:srgbClr val="00B050"/>
                </a:solidFill>
                <a:latin typeface="Karla"/>
              </a:rPr>
              <a:t>BBSplit</a:t>
            </a:r>
            <a:r>
              <a:rPr lang="en-US" sz="2000" dirty="0">
                <a:solidFill>
                  <a:srgbClr val="5A5A5A"/>
                </a:solidFill>
                <a:latin typeface="Karla"/>
              </a:rPr>
              <a:t>, and arbitrarily low for </a:t>
            </a:r>
            <a:r>
              <a:rPr lang="en-US" sz="2000" dirty="0">
                <a:solidFill>
                  <a:srgbClr val="00B050"/>
                </a:solidFill>
                <a:latin typeface="Karla"/>
              </a:rPr>
              <a:t>Seal</a:t>
            </a:r>
            <a:r>
              <a:rPr lang="en-US" sz="2000" dirty="0">
                <a:solidFill>
                  <a:srgbClr val="5A5A5A"/>
                </a:solidFill>
                <a:latin typeface="Karla"/>
              </a:rPr>
              <a:t>) with a reduction in sensitivity. </a:t>
            </a:r>
          </a:p>
          <a:p>
            <a:endParaRPr lang="en-US" sz="2000" dirty="0">
              <a:solidFill>
                <a:srgbClr val="5A5A5A"/>
              </a:solidFill>
              <a:latin typeface="Karla"/>
            </a:endParaRPr>
          </a:p>
          <a:p>
            <a:r>
              <a:rPr lang="en-US" sz="2000" dirty="0" err="1">
                <a:solidFill>
                  <a:srgbClr val="00B050"/>
                </a:solidFill>
                <a:latin typeface="Karla"/>
              </a:rPr>
              <a:t>BBSplit</a:t>
            </a:r>
            <a:r>
              <a:rPr lang="en-US" sz="2000" dirty="0">
                <a:solidFill>
                  <a:srgbClr val="5A5A5A"/>
                </a:solidFill>
                <a:latin typeface="Karla"/>
              </a:rPr>
              <a:t> typically has higher sensitivity and specificity. </a:t>
            </a:r>
          </a:p>
          <a:p>
            <a:endParaRPr lang="en-US" sz="2000" dirty="0">
              <a:solidFill>
                <a:srgbClr val="5A5A5A"/>
              </a:solidFill>
              <a:latin typeface="Karla"/>
            </a:endParaRPr>
          </a:p>
          <a:p>
            <a:r>
              <a:rPr lang="en-US" sz="2000" dirty="0">
                <a:solidFill>
                  <a:srgbClr val="00B050"/>
                </a:solidFill>
                <a:latin typeface="Karla"/>
              </a:rPr>
              <a:t>Seal</a:t>
            </a:r>
            <a:r>
              <a:rPr lang="en-US" sz="2000" dirty="0">
                <a:solidFill>
                  <a:srgbClr val="5A5A5A"/>
                </a:solidFill>
                <a:latin typeface="Karla"/>
              </a:rPr>
              <a:t>, however, can handle reads (query sequences) of unlimited length, while </a:t>
            </a:r>
            <a:r>
              <a:rPr lang="en-US" sz="2000" dirty="0" err="1">
                <a:solidFill>
                  <a:srgbClr val="00B050"/>
                </a:solidFill>
                <a:latin typeface="Karla"/>
              </a:rPr>
              <a:t>BBSplit</a:t>
            </a:r>
            <a:r>
              <a:rPr lang="en-US" sz="2000" dirty="0">
                <a:solidFill>
                  <a:srgbClr val="5A5A5A"/>
                </a:solidFill>
                <a:latin typeface="Karla"/>
              </a:rPr>
              <a:t> is capped at 6000bp maximum (default 500bp). </a:t>
            </a:r>
          </a:p>
          <a:p>
            <a:endParaRPr lang="en-US" sz="2000" dirty="0">
              <a:solidFill>
                <a:srgbClr val="5A5A5A"/>
              </a:solidFill>
              <a:latin typeface="Karla"/>
            </a:endParaRPr>
          </a:p>
          <a:p>
            <a:r>
              <a:rPr lang="en-US" sz="2000" dirty="0" err="1">
                <a:solidFill>
                  <a:srgbClr val="00B050"/>
                </a:solidFill>
                <a:latin typeface="Karla"/>
              </a:rPr>
              <a:t>BBSplit</a:t>
            </a:r>
            <a:r>
              <a:rPr lang="en-US" sz="2000" dirty="0">
                <a:solidFill>
                  <a:srgbClr val="5A5A5A"/>
                </a:solidFill>
                <a:latin typeface="Karla"/>
              </a:rPr>
              <a:t> slows down as reads get longer, while </a:t>
            </a:r>
            <a:r>
              <a:rPr lang="en-US" sz="2000" dirty="0">
                <a:solidFill>
                  <a:srgbClr val="00B050"/>
                </a:solidFill>
                <a:latin typeface="Karla"/>
              </a:rPr>
              <a:t>Seal</a:t>
            </a:r>
            <a:r>
              <a:rPr lang="en-US" sz="2000" dirty="0">
                <a:solidFill>
                  <a:srgbClr val="5A5A5A"/>
                </a:solidFill>
                <a:latin typeface="Karla"/>
              </a:rPr>
              <a:t> does not. </a:t>
            </a:r>
          </a:p>
          <a:p>
            <a:endParaRPr lang="en-US" sz="2000" b="0" i="0" dirty="0">
              <a:solidFill>
                <a:srgbClr val="5A5A5A"/>
              </a:solidFill>
              <a:effectLst/>
              <a:latin typeface="Karla"/>
            </a:endParaRPr>
          </a:p>
          <a:p>
            <a:r>
              <a:rPr lang="en-US" sz="2000" dirty="0">
                <a:solidFill>
                  <a:srgbClr val="00B050"/>
                </a:solidFill>
                <a:latin typeface="Karla"/>
              </a:rPr>
              <a:t>Seal</a:t>
            </a:r>
            <a:r>
              <a:rPr lang="en-US" sz="2000" dirty="0">
                <a:solidFill>
                  <a:srgbClr val="5A5A5A"/>
                </a:solidFill>
                <a:latin typeface="Karla"/>
              </a:rPr>
              <a:t> creates one output file per reference sequence.</a:t>
            </a:r>
          </a:p>
          <a:p>
            <a:r>
              <a:rPr lang="en-US" sz="2000" dirty="0" err="1">
                <a:solidFill>
                  <a:srgbClr val="00B050"/>
                </a:solidFill>
                <a:latin typeface="Karla"/>
              </a:rPr>
              <a:t>BBSplit</a:t>
            </a:r>
            <a:r>
              <a:rPr lang="en-US" sz="2000" dirty="0">
                <a:solidFill>
                  <a:srgbClr val="5A5A5A"/>
                </a:solidFill>
                <a:latin typeface="Karla"/>
              </a:rPr>
              <a:t> creates an output file for each reference file.</a:t>
            </a:r>
            <a:endParaRPr lang="en-US" sz="2000" b="0" i="0" dirty="0">
              <a:solidFill>
                <a:srgbClr val="5A5A5A"/>
              </a:solidFill>
              <a:effectLst/>
              <a:latin typeface="Karl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61918" y="219847"/>
            <a:ext cx="44701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Map Reads to </a:t>
            </a:r>
            <a:r>
              <a:rPr lang="en-US" sz="2400" dirty="0" err="1">
                <a:solidFill>
                  <a:srgbClr val="0070C0"/>
                </a:solidFill>
              </a:rPr>
              <a:t>Mulitple</a:t>
            </a:r>
            <a:r>
              <a:rPr lang="en-US" sz="2400" dirty="0">
                <a:solidFill>
                  <a:srgbClr val="0070C0"/>
                </a:solidFill>
              </a:rPr>
              <a:t> References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270" y="2332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</a:rPr>
              <a:t>bbsplit</a:t>
            </a:r>
            <a:r>
              <a:rPr lang="en-US" sz="2400" dirty="0">
                <a:solidFill>
                  <a:srgbClr val="00B05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13049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3270" y="23329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</a:rPr>
              <a:t>callvariants</a:t>
            </a:r>
            <a:r>
              <a:rPr lang="en-US" sz="2400" dirty="0">
                <a:solidFill>
                  <a:srgbClr val="00B050"/>
                </a:solidFill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387247" y="1878639"/>
            <a:ext cx="799374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Calls variants from SAM or BAM input (sorted or unsorted).</a:t>
            </a:r>
          </a:p>
          <a:p>
            <a:endParaRPr lang="en-US" sz="2400" dirty="0"/>
          </a:p>
          <a:p>
            <a:r>
              <a:rPr lang="en-US" sz="2400" dirty="0"/>
              <a:t>In default mode, all input files are combined and treated as a single sample. In </a:t>
            </a:r>
            <a:r>
              <a:rPr lang="en-US" sz="2400" dirty="0" err="1"/>
              <a:t>multisample</a:t>
            </a:r>
            <a:r>
              <a:rPr lang="en-US" sz="2400" dirty="0"/>
              <a:t> mode, each file is treated as an individual sample and gets its own column in the VCF file.  </a:t>
            </a:r>
          </a:p>
          <a:p>
            <a:endParaRPr lang="en-US" sz="2400" dirty="0"/>
          </a:p>
          <a:p>
            <a:r>
              <a:rPr lang="en-US" sz="2400" dirty="0"/>
              <a:t>Supports any ploidy level.</a:t>
            </a:r>
          </a:p>
          <a:p>
            <a:endParaRPr lang="en-US" sz="2400" dirty="0"/>
          </a:p>
          <a:p>
            <a:r>
              <a:rPr lang="en-US" sz="2400" dirty="0"/>
              <a:t>13 variant calling filters (depth, quality, distance to read end, read sequence identity, plus/minus strand ratio, </a:t>
            </a:r>
            <a:r>
              <a:rPr lang="en-US" sz="2400" dirty="0" err="1"/>
              <a:t>allelle</a:t>
            </a:r>
            <a:r>
              <a:rPr lang="en-US" sz="2400" dirty="0"/>
              <a:t> fraction, and more).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8990" t="35050" r="3940" b="31549"/>
          <a:stretch/>
        </p:blipFill>
        <p:spPr>
          <a:xfrm>
            <a:off x="3866240" y="233295"/>
            <a:ext cx="4612409" cy="151842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666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579" y="1193877"/>
            <a:ext cx="8494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shred</a:t>
            </a:r>
          </a:p>
          <a:p>
            <a:r>
              <a:rPr lang="en-US" sz="2400" dirty="0"/>
              <a:t>shreds sequences into shorter, potentially overlapping sequences</a:t>
            </a:r>
            <a:r>
              <a:rPr lang="en-US" sz="2400" dirty="0">
                <a:solidFill>
                  <a:srgbClr val="00B050"/>
                </a:solidFill>
              </a:rPr>
              <a:t>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2579" y="3156604"/>
            <a:ext cx="8012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stats</a:t>
            </a:r>
          </a:p>
          <a:p>
            <a:r>
              <a:rPr lang="en-US" sz="2400" dirty="0"/>
              <a:t>generates assembly statistics including scaffold count, N50, L50, GC content &amp; gap percent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2579" y="2175240"/>
            <a:ext cx="8012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repair</a:t>
            </a:r>
          </a:p>
          <a:p>
            <a:r>
              <a:rPr lang="en-US" sz="2400" dirty="0"/>
              <a:t>re-pair disordered paired reads 	</a:t>
            </a:r>
          </a:p>
        </p:txBody>
      </p:sp>
      <p:sp>
        <p:nvSpPr>
          <p:cNvPr id="5" name="Rectangle 4"/>
          <p:cNvSpPr/>
          <p:nvPr/>
        </p:nvSpPr>
        <p:spPr>
          <a:xfrm>
            <a:off x="610489" y="236494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Other Utilities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2579" y="4586292"/>
            <a:ext cx="70385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B050"/>
                </a:solidFill>
              </a:rPr>
              <a:t>taxonomy</a:t>
            </a:r>
          </a:p>
          <a:p>
            <a:r>
              <a:rPr lang="en-US" sz="2400"/>
              <a:t>designed for processing NCBI taxonomy information</a:t>
            </a:r>
          </a:p>
        </p:txBody>
      </p:sp>
    </p:spTree>
    <p:extLst>
      <p:ext uri="{BB962C8B-B14F-4D97-AF65-F5344CB8AC3E}">
        <p14:creationId xmlns:p14="http://schemas.microsoft.com/office/powerpoint/2010/main" val="108197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" t="37263" r="67391" b="17142"/>
          <a:stretch/>
        </p:blipFill>
        <p:spPr bwMode="auto">
          <a:xfrm>
            <a:off x="181428" y="740226"/>
            <a:ext cx="8781143" cy="555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270" y="2332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</a:rPr>
              <a:t>sketch</a:t>
            </a:r>
            <a:r>
              <a:rPr lang="en-US" sz="2400" dirty="0">
                <a:solidFill>
                  <a:srgbClr val="00B05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74676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12187" r="71467" b="12813"/>
          <a:stretch/>
        </p:blipFill>
        <p:spPr bwMode="auto">
          <a:xfrm>
            <a:off x="2495549" y="0"/>
            <a:ext cx="4714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302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4798" t="46297" r="32172" b="212"/>
          <a:stretch/>
        </p:blipFill>
        <p:spPr>
          <a:xfrm>
            <a:off x="855299" y="3584867"/>
            <a:ext cx="5370012" cy="304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65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17" y="1357747"/>
            <a:ext cx="9067911" cy="36668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09968" y="5624946"/>
            <a:ext cx="6751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http://1ofdmq2n8tc36m6i46scovo2e.wpengine.netdna-cdn.com/wp-content/uploads/2013/11/BB_User-Meeting-2014-poster-FINAL.pdf</a:t>
            </a:r>
          </a:p>
        </p:txBody>
      </p:sp>
    </p:spTree>
    <p:extLst>
      <p:ext uri="{BB962C8B-B14F-4D97-AF65-F5344CB8AC3E}">
        <p14:creationId xmlns:p14="http://schemas.microsoft.com/office/powerpoint/2010/main" val="3979489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25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182" t="17632" r="21010" b="-595"/>
          <a:stretch/>
        </p:blipFill>
        <p:spPr>
          <a:xfrm>
            <a:off x="1339277" y="526467"/>
            <a:ext cx="6474691" cy="426720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778" t="11706" r="21110" b="71504"/>
          <a:stretch/>
        </p:blipFill>
        <p:spPr>
          <a:xfrm>
            <a:off x="1320798" y="5140030"/>
            <a:ext cx="6502404" cy="86360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47315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848" t="32357" r="13131"/>
          <a:stretch/>
        </p:blipFill>
        <p:spPr>
          <a:xfrm>
            <a:off x="0" y="157017"/>
            <a:ext cx="6585529" cy="34792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7072" t="24276" r="46969" b="17004"/>
          <a:stretch/>
        </p:blipFill>
        <p:spPr>
          <a:xfrm>
            <a:off x="120072" y="3519342"/>
            <a:ext cx="3288147" cy="30202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8281" t="18530" r="31416" b="10539"/>
          <a:stretch/>
        </p:blipFill>
        <p:spPr>
          <a:xfrm>
            <a:off x="3281316" y="1656578"/>
            <a:ext cx="5802321" cy="383905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40427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7" y="2419939"/>
            <a:ext cx="7746140" cy="4248719"/>
          </a:xfrm>
          <a:prstGeom prst="rect">
            <a:avLst/>
          </a:prstGeom>
        </p:spPr>
      </p:pic>
      <p:pic>
        <p:nvPicPr>
          <p:cNvPr id="1026" name="Picture 2" descr="http://www.g3journal.org/sites/default/files/G3logo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" y="886688"/>
            <a:ext cx="309562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868" r="30972" b="1005"/>
          <a:stretch/>
        </p:blipFill>
        <p:spPr>
          <a:xfrm>
            <a:off x="4572000" y="46187"/>
            <a:ext cx="4390165" cy="3112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7208" t="31235" b="27494"/>
          <a:stretch/>
        </p:blipFill>
        <p:spPr>
          <a:xfrm>
            <a:off x="6875716" y="1691308"/>
            <a:ext cx="2175918" cy="129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35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83" y="95242"/>
            <a:ext cx="2840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 Processing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556907"/>
            <a:ext cx="84201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663700" algn="l"/>
              </a:tabLst>
            </a:pPr>
            <a:r>
              <a:rPr lang="en-US" sz="2400" u="sng" dirty="0"/>
              <a:t>Step</a:t>
            </a:r>
            <a:r>
              <a:rPr lang="en-US" sz="2400" dirty="0"/>
              <a:t>					</a:t>
            </a:r>
            <a:r>
              <a:rPr lang="en-US" sz="2400" u="sng" dirty="0" err="1"/>
              <a:t>BBTools</a:t>
            </a:r>
            <a:r>
              <a:rPr lang="en-US" sz="2400" u="sng" dirty="0"/>
              <a:t> script</a:t>
            </a:r>
          </a:p>
          <a:p>
            <a:r>
              <a:rPr lang="en-US" sz="2400" dirty="0">
                <a:solidFill>
                  <a:srgbClr val="0070C0"/>
                </a:solidFill>
              </a:rPr>
              <a:t>0.   Format Conversion</a:t>
            </a:r>
            <a:r>
              <a:rPr lang="en-US" sz="2400" dirty="0"/>
              <a:t>		</a:t>
            </a:r>
            <a:r>
              <a:rPr lang="en-US" sz="2400" dirty="0">
                <a:solidFill>
                  <a:srgbClr val="00B050"/>
                </a:solidFill>
              </a:rPr>
              <a:t>reformat.sh</a:t>
            </a:r>
          </a:p>
          <a:p>
            <a:endParaRPr lang="en-US" sz="2400" dirty="0">
              <a:solidFill>
                <a:srgbClr val="00B050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Adapter Trimming</a:t>
            </a:r>
            <a:r>
              <a:rPr lang="en-US" sz="2400" dirty="0"/>
              <a:t>			</a:t>
            </a:r>
            <a:r>
              <a:rPr lang="en-US" sz="2400" dirty="0">
                <a:solidFill>
                  <a:srgbClr val="00B050"/>
                </a:solidFill>
              </a:rPr>
              <a:t>bbduk.sh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00B050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Contaminant Filtering</a:t>
            </a:r>
            <a:r>
              <a:rPr lang="en-US" sz="2400" dirty="0"/>
              <a:t>		</a:t>
            </a:r>
            <a:r>
              <a:rPr lang="en-US" sz="2400" dirty="0">
                <a:solidFill>
                  <a:srgbClr val="00B050"/>
                </a:solidFill>
              </a:rPr>
              <a:t>bbduk.sh  </a:t>
            </a:r>
            <a:r>
              <a:rPr lang="en-US" sz="2400" i="1" dirty="0">
                <a:solidFill>
                  <a:srgbClr val="00B050"/>
                </a:solidFill>
              </a:rPr>
              <a:t>or</a:t>
            </a:r>
            <a:r>
              <a:rPr lang="en-US" sz="2400" dirty="0">
                <a:solidFill>
                  <a:srgbClr val="00B050"/>
                </a:solidFill>
              </a:rPr>
              <a:t> bbmap.sh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00B050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Deduplication </a:t>
            </a:r>
            <a:r>
              <a:rPr lang="en-US" sz="2400" dirty="0"/>
              <a:t>			</a:t>
            </a:r>
            <a:r>
              <a:rPr lang="en-US" sz="2400" dirty="0">
                <a:solidFill>
                  <a:srgbClr val="00B050"/>
                </a:solidFill>
              </a:rPr>
              <a:t>dedupe.sh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00B050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Normalization / Subsampling</a:t>
            </a: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bbnorm.sh </a:t>
            </a:r>
            <a:r>
              <a:rPr lang="en-US" sz="2400" i="1" dirty="0">
                <a:solidFill>
                  <a:srgbClr val="00B050"/>
                </a:solidFill>
              </a:rPr>
              <a:t>or</a:t>
            </a:r>
            <a:r>
              <a:rPr lang="en-US" sz="2400" dirty="0">
                <a:solidFill>
                  <a:srgbClr val="00B050"/>
                </a:solidFill>
              </a:rPr>
              <a:t> reformat.sh</a:t>
            </a:r>
          </a:p>
          <a:p>
            <a:pPr marL="457200" indent="-457200">
              <a:buFontTx/>
              <a:buAutoNum type="arabicPeriod"/>
            </a:pPr>
            <a:endParaRPr lang="en-US" sz="2400" dirty="0">
              <a:solidFill>
                <a:srgbClr val="00B050"/>
              </a:solidFill>
            </a:endParaRPr>
          </a:p>
          <a:p>
            <a:pPr marL="457200" lvl="0" indent="-457200">
              <a:buFontTx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Error Correction</a:t>
            </a:r>
            <a:r>
              <a:rPr lang="en-US" sz="2400" dirty="0">
                <a:solidFill>
                  <a:prstClr val="black"/>
                </a:solidFill>
              </a:rPr>
              <a:t>			</a:t>
            </a:r>
            <a:r>
              <a:rPr lang="en-US" sz="2400" dirty="0">
                <a:solidFill>
                  <a:srgbClr val="00B050"/>
                </a:solidFill>
              </a:rPr>
              <a:t>tadpole.sh </a:t>
            </a:r>
            <a:r>
              <a:rPr lang="en-US" sz="2400" i="1" dirty="0">
                <a:solidFill>
                  <a:srgbClr val="00B050"/>
                </a:solidFill>
              </a:rPr>
              <a:t>or</a:t>
            </a:r>
            <a:r>
              <a:rPr lang="en-US" sz="2400" dirty="0">
                <a:solidFill>
                  <a:srgbClr val="00B050"/>
                </a:solidFill>
              </a:rPr>
              <a:t> bbnorm.sh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FontTx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Paired Read Merging		</a:t>
            </a:r>
            <a:r>
              <a:rPr lang="en-US" sz="2400" dirty="0">
                <a:solidFill>
                  <a:srgbClr val="00B050"/>
                </a:solidFill>
              </a:rPr>
              <a:t>bbmerge.sh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0070C0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 err="1">
                <a:solidFill>
                  <a:srgbClr val="0070C0"/>
                </a:solidFill>
              </a:rPr>
              <a:t>kmer</a:t>
            </a:r>
            <a:r>
              <a:rPr lang="en-US" sz="2400" dirty="0">
                <a:solidFill>
                  <a:srgbClr val="0070C0"/>
                </a:solidFill>
              </a:rPr>
              <a:t> Depth Distribution</a:t>
            </a:r>
            <a:r>
              <a:rPr lang="en-US" sz="2400" dirty="0">
                <a:solidFill>
                  <a:srgbClr val="00B050"/>
                </a:solidFill>
              </a:rPr>
              <a:t>		bbnorm.sh </a:t>
            </a:r>
            <a:r>
              <a:rPr lang="en-US" sz="2400" i="1" dirty="0">
                <a:solidFill>
                  <a:srgbClr val="00B050"/>
                </a:solidFill>
              </a:rPr>
              <a:t>or</a:t>
            </a:r>
            <a:r>
              <a:rPr lang="en-US" sz="2400" dirty="0">
                <a:solidFill>
                  <a:srgbClr val="00B050"/>
                </a:solidFill>
              </a:rPr>
              <a:t> khist.sh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715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180" y="137914"/>
            <a:ext cx="914399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0. Format Conversion</a:t>
            </a:r>
            <a:endParaRPr lang="en-US" sz="2400" dirty="0">
              <a:solidFill>
                <a:srgbClr val="00B050"/>
              </a:solidFill>
            </a:endParaRPr>
          </a:p>
          <a:p>
            <a:r>
              <a:rPr lang="en-US" sz="2400" dirty="0">
                <a:solidFill>
                  <a:srgbClr val="00B050"/>
                </a:solidFill>
              </a:rPr>
              <a:t>reformat.sh	</a:t>
            </a:r>
          </a:p>
          <a:p>
            <a:endParaRPr lang="en-US" sz="2400" dirty="0"/>
          </a:p>
          <a:p>
            <a:r>
              <a:rPr lang="en-US" sz="2400" dirty="0"/>
              <a:t>Reformats reads to change ASCII quality encoding, interleaving, file format, or compression format. Optionally performs quality trimming, </a:t>
            </a:r>
            <a:r>
              <a:rPr lang="en-US" sz="2400" dirty="0" err="1"/>
              <a:t>subsetting</a:t>
            </a:r>
            <a:r>
              <a:rPr lang="en-US" sz="2400" dirty="0"/>
              <a:t>, and subsampling.</a:t>
            </a:r>
          </a:p>
          <a:p>
            <a:endParaRPr lang="en-US" sz="2400" dirty="0"/>
          </a:p>
          <a:p>
            <a:r>
              <a:rPr lang="en-US" sz="2400" dirty="0"/>
              <a:t>Supports </a:t>
            </a:r>
            <a:r>
              <a:rPr lang="en-US" sz="2400" dirty="0" err="1"/>
              <a:t>sam</a:t>
            </a:r>
            <a:r>
              <a:rPr lang="en-US" sz="2400" dirty="0"/>
              <a:t>, bam, </a:t>
            </a:r>
            <a:r>
              <a:rPr lang="en-US" sz="2400" dirty="0" err="1"/>
              <a:t>fastq</a:t>
            </a:r>
            <a:r>
              <a:rPr lang="en-US" sz="2400" dirty="0"/>
              <a:t>, </a:t>
            </a:r>
            <a:r>
              <a:rPr lang="en-US" sz="2400" dirty="0" err="1"/>
              <a:t>fasta</a:t>
            </a:r>
            <a:r>
              <a:rPr lang="en-US" sz="2400" dirty="0"/>
              <a:t>, </a:t>
            </a:r>
            <a:r>
              <a:rPr lang="en-US" sz="2400" dirty="0" err="1"/>
              <a:t>fasta+qual</a:t>
            </a:r>
            <a:r>
              <a:rPr lang="en-US" sz="2400" dirty="0"/>
              <a:t>, scarf, </a:t>
            </a:r>
            <a:r>
              <a:rPr lang="en-US" sz="2400" dirty="0" err="1"/>
              <a:t>gzip</a:t>
            </a:r>
            <a:r>
              <a:rPr lang="en-US" sz="2400" dirty="0"/>
              <a:t>, zip.</a:t>
            </a:r>
          </a:p>
          <a:p>
            <a:r>
              <a:rPr lang="en-US" sz="2400" dirty="0"/>
              <a:t>Format specified by extensions.</a:t>
            </a:r>
          </a:p>
          <a:p>
            <a:endParaRPr lang="en-US" sz="2400" dirty="0"/>
          </a:p>
          <a:p>
            <a:r>
              <a:rPr lang="en-US" sz="2400" dirty="0"/>
              <a:t>To view all options, run shell script with no parameters.</a:t>
            </a:r>
          </a:p>
          <a:p>
            <a:endParaRPr lang="en-US" sz="2400" dirty="0"/>
          </a:p>
          <a:p>
            <a:r>
              <a:rPr lang="en-US" sz="2400" dirty="0"/>
              <a:t>Usage: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>
              <a:tabLst>
                <a:tab pos="457200" algn="l"/>
              </a:tabLst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reformat.sh in=&lt;file&gt;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in2=&lt;file2&gt;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out=&lt;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out2=&lt;outfile2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2400" dirty="0"/>
          </a:p>
          <a:p>
            <a:r>
              <a:rPr lang="en-US" sz="2200" dirty="0"/>
              <a:t>If input is paired and there is only one output file, it will be written interleaved.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9978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1197</Words>
  <Application>Microsoft Office PowerPoint</Application>
  <PresentationFormat>On-screen Show (4:3)</PresentationFormat>
  <Paragraphs>262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Unicode MS</vt:lpstr>
      <vt:lpstr>Calibri</vt:lpstr>
      <vt:lpstr>Courier New</vt:lpstr>
      <vt:lpstr>Karla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Oregon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Liston</dc:creator>
  <cp:lastModifiedBy>Aaron Liston</cp:lastModifiedBy>
  <cp:revision>73</cp:revision>
  <dcterms:created xsi:type="dcterms:W3CDTF">2017-02-15T23:53:45Z</dcterms:created>
  <dcterms:modified xsi:type="dcterms:W3CDTF">2017-02-22T15:57:50Z</dcterms:modified>
</cp:coreProperties>
</file>